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cribbr.com/methodology/types-of-research/#types-of-research-data" TargetMode="External"/><Relationship Id="rId2" Type="http://schemas.openxmlformats.org/officeDocument/2006/relationships/hyperlink" Target="https://www.scribbr.com/methodology/types-of-research/#types-of-research-aims" TargetMode="External"/><Relationship Id="rId1" Type="http://schemas.openxmlformats.org/officeDocument/2006/relationships/slideLayout" Target="../slideLayouts/slideLayout2.xml"/><Relationship Id="rId4" Type="http://schemas.openxmlformats.org/officeDocument/2006/relationships/hyperlink" Target="https://www.scribbr.com/methodology/types-of-research/#types-of-sampling-timescale-and-loca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Types of Research </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Pradeep Sharma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048" y="-560033"/>
            <a:ext cx="12188952" cy="5513033"/>
          </a:xfrm>
        </p:spPr>
        <p:txBody>
          <a:bodyPr anchor="ctr">
            <a:normAutofit fontScale="90000"/>
          </a:bodyPr>
          <a:lstStyle/>
          <a:p>
            <a:pPr lvl="0"/>
            <a:br>
              <a:rPr lang="en-US" sz="4800" i="1" dirty="0">
                <a:solidFill>
                  <a:srgbClr val="FFFFFF"/>
                </a:solidFill>
              </a:rPr>
            </a:br>
            <a:br>
              <a:rPr lang="en-US" sz="4800" i="1" dirty="0">
                <a:solidFill>
                  <a:srgbClr val="FFFFFF"/>
                </a:solidFill>
              </a:rPr>
            </a:br>
            <a:r>
              <a:rPr lang="en-US" sz="3600" i="1" dirty="0">
                <a:solidFill>
                  <a:schemeClr val="bg2">
                    <a:lumMod val="10000"/>
                  </a:schemeClr>
                </a:solidFill>
              </a:rPr>
              <a:t>There are many ways to categorize different types of research. The words you use to describe your research depend on your discipline and field. In general, though, the form your research design takes will be shaped by:</a:t>
            </a:r>
            <a:br>
              <a:rPr lang="en-US" sz="3600" i="1" dirty="0">
                <a:solidFill>
                  <a:srgbClr val="FFFFFF"/>
                </a:solidFill>
              </a:rPr>
            </a:br>
            <a:br>
              <a:rPr lang="en-US" sz="3600" i="1" dirty="0">
                <a:solidFill>
                  <a:srgbClr val="FFFFFF"/>
                </a:solidFill>
              </a:rPr>
            </a:br>
            <a:r>
              <a:rPr lang="en-US" sz="4400" i="1" dirty="0">
                <a:solidFill>
                  <a:srgbClr val="FF0066"/>
                </a:solidFill>
              </a:rPr>
              <a:t>&gt;The type of knowledge we aim to produce</a:t>
            </a:r>
            <a:br>
              <a:rPr lang="en-US" sz="4400" i="1" dirty="0">
                <a:solidFill>
                  <a:srgbClr val="FF0066"/>
                </a:solidFill>
              </a:rPr>
            </a:br>
            <a:r>
              <a:rPr lang="en-US" sz="4400" i="1" dirty="0">
                <a:solidFill>
                  <a:srgbClr val="FF0066"/>
                </a:solidFill>
              </a:rPr>
              <a:t>&gt;The type of data we will collect and analyze</a:t>
            </a:r>
            <a:br>
              <a:rPr lang="en-US" sz="4400" i="1" dirty="0">
                <a:solidFill>
                  <a:srgbClr val="FF0066"/>
                </a:solidFill>
              </a:rPr>
            </a:br>
            <a:r>
              <a:rPr lang="en-US" sz="4400" i="1" dirty="0">
                <a:solidFill>
                  <a:srgbClr val="FF0066"/>
                </a:solidFill>
              </a:rPr>
              <a:t>&gt;The sampling methods, timescale and location of the research</a:t>
            </a:r>
            <a:br>
              <a:rPr lang="en-US" sz="4000" i="1" dirty="0">
                <a:solidFill>
                  <a:srgbClr val="FF0066"/>
                </a:solidFill>
              </a:rPr>
            </a:br>
            <a:endParaRPr lang="en-US" sz="4000" i="1" dirty="0">
              <a:solidFill>
                <a:srgbClr val="FF0066"/>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672830"/>
            <a:ext cx="10058400" cy="695409"/>
          </a:xfrm>
        </p:spPr>
        <p:txBody>
          <a:bodyPr>
            <a:normAutofit fontScale="92500" lnSpcReduction="20000"/>
          </a:bodyPr>
          <a:lstStyle/>
          <a:p>
            <a:r>
              <a:rPr lang="en-US" sz="2400" i="1" dirty="0">
                <a:solidFill>
                  <a:srgbClr val="FFFFFF"/>
                </a:solidFill>
              </a:rPr>
              <a:t>       The main types of research compared</a:t>
            </a:r>
            <a:br>
              <a:rPr lang="en-US" sz="2400" i="1"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BBFC-80F0-47CD-9184-B545EFE2B044}"/>
              </a:ext>
            </a:extLst>
          </p:cNvPr>
          <p:cNvSpPr>
            <a:spLocks noGrp="1"/>
          </p:cNvSpPr>
          <p:nvPr>
            <p:ph type="title"/>
          </p:nvPr>
        </p:nvSpPr>
        <p:spPr/>
        <p:txBody>
          <a:bodyPr/>
          <a:lstStyle/>
          <a:p>
            <a:pPr algn="ctr"/>
            <a:r>
              <a:rPr lang="en-US" b="1" i="0" dirty="0">
                <a:solidFill>
                  <a:srgbClr val="1B2B68"/>
                </a:solidFill>
                <a:effectLst/>
                <a:latin typeface="Circular-Bold"/>
              </a:rPr>
              <a:t>Table of contents</a:t>
            </a:r>
            <a:br>
              <a:rPr lang="en-US" b="1" i="0" dirty="0">
                <a:solidFill>
                  <a:srgbClr val="1B2B68"/>
                </a:solidFill>
                <a:effectLst/>
                <a:latin typeface="Circular-Bold"/>
              </a:rPr>
            </a:br>
            <a:endParaRPr lang="en-IN" dirty="0"/>
          </a:p>
        </p:txBody>
      </p:sp>
      <p:sp>
        <p:nvSpPr>
          <p:cNvPr id="3" name="Content Placeholder 2">
            <a:extLst>
              <a:ext uri="{FF2B5EF4-FFF2-40B4-BE49-F238E27FC236}">
                <a16:creationId xmlns:a16="http://schemas.microsoft.com/office/drawing/2014/main" id="{F04A0C56-E6CF-4FFB-B8B9-24D676512473}"/>
              </a:ext>
            </a:extLst>
          </p:cNvPr>
          <p:cNvSpPr>
            <a:spLocks noGrp="1"/>
          </p:cNvSpPr>
          <p:nvPr>
            <p:ph idx="1"/>
          </p:nvPr>
        </p:nvSpPr>
        <p:spPr>
          <a:xfrm>
            <a:off x="594804" y="1624613"/>
            <a:ext cx="10134748" cy="4315501"/>
          </a:xfrm>
        </p:spPr>
        <p:txBody>
          <a:bodyPr>
            <a:normAutofit/>
          </a:bodyPr>
          <a:lstStyle/>
          <a:p>
            <a:pPr algn="l">
              <a:buFont typeface="+mj-lt"/>
              <a:buAutoNum type="arabicPeriod"/>
            </a:pPr>
            <a:r>
              <a:rPr lang="en-US" sz="4000" b="0" i="0" u="none" strike="noStrike" dirty="0">
                <a:solidFill>
                  <a:srgbClr val="1B2B68"/>
                </a:solidFill>
                <a:effectLst/>
                <a:latin typeface="Noto Sans"/>
                <a:hlinkClick r:id="rId2"/>
              </a:rPr>
              <a:t>Types of research aims</a:t>
            </a:r>
            <a:endParaRPr lang="en-US" sz="4000" b="0" i="0" dirty="0">
              <a:solidFill>
                <a:srgbClr val="0D405F"/>
              </a:solidFill>
              <a:effectLst/>
              <a:latin typeface="Noto Sans"/>
            </a:endParaRPr>
          </a:p>
          <a:p>
            <a:pPr algn="l">
              <a:buFont typeface="+mj-lt"/>
              <a:buAutoNum type="arabicPeriod"/>
            </a:pPr>
            <a:r>
              <a:rPr lang="en-US" sz="4000" b="0" i="0" u="none" strike="noStrike" dirty="0">
                <a:solidFill>
                  <a:srgbClr val="1B2B68"/>
                </a:solidFill>
                <a:effectLst/>
                <a:latin typeface="Noto Sans"/>
                <a:hlinkClick r:id="rId3"/>
              </a:rPr>
              <a:t>Types of research data</a:t>
            </a:r>
            <a:endParaRPr lang="en-US" sz="4000" b="0" i="0" dirty="0">
              <a:solidFill>
                <a:srgbClr val="0D405F"/>
              </a:solidFill>
              <a:effectLst/>
              <a:latin typeface="Noto Sans"/>
            </a:endParaRPr>
          </a:p>
          <a:p>
            <a:pPr algn="l">
              <a:buFont typeface="+mj-lt"/>
              <a:buAutoNum type="arabicPeriod"/>
            </a:pPr>
            <a:r>
              <a:rPr lang="en-US" sz="4000" b="0" i="0" u="none" strike="noStrike" dirty="0">
                <a:solidFill>
                  <a:srgbClr val="1B2B68"/>
                </a:solidFill>
                <a:effectLst/>
                <a:latin typeface="Noto Sans"/>
                <a:hlinkClick r:id="rId4"/>
              </a:rPr>
              <a:t>Types of sampling, timescale and location</a:t>
            </a:r>
            <a:endParaRPr lang="en-US" sz="4000" b="0" i="0" dirty="0">
              <a:solidFill>
                <a:srgbClr val="0D405F"/>
              </a:solidFill>
              <a:effectLst/>
              <a:latin typeface="Noto Sans"/>
            </a:endParaRPr>
          </a:p>
          <a:p>
            <a:br>
              <a:rPr lang="en-US" dirty="0"/>
            </a:br>
            <a:endParaRPr lang="en-IN" dirty="0"/>
          </a:p>
        </p:txBody>
      </p:sp>
    </p:spTree>
    <p:extLst>
      <p:ext uri="{BB962C8B-B14F-4D97-AF65-F5344CB8AC3E}">
        <p14:creationId xmlns:p14="http://schemas.microsoft.com/office/powerpoint/2010/main" val="232943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DFD9-9586-4F60-9520-2C5B65F0A162}"/>
              </a:ext>
            </a:extLst>
          </p:cNvPr>
          <p:cNvSpPr>
            <a:spLocks noGrp="1"/>
          </p:cNvSpPr>
          <p:nvPr>
            <p:ph type="title"/>
          </p:nvPr>
        </p:nvSpPr>
        <p:spPr>
          <a:xfrm>
            <a:off x="1393794" y="142043"/>
            <a:ext cx="8948691" cy="2370338"/>
          </a:xfrm>
        </p:spPr>
        <p:txBody>
          <a:bodyPr>
            <a:normAutofit/>
          </a:bodyPr>
          <a:lstStyle/>
          <a:p>
            <a:pPr algn="ctr"/>
            <a:r>
              <a:rPr lang="en-IN" b="1" i="0" dirty="0">
                <a:solidFill>
                  <a:srgbClr val="1B2B68"/>
                </a:solidFill>
                <a:effectLst/>
                <a:latin typeface="Circular-Bold"/>
              </a:rPr>
              <a:t>Types of research aims</a:t>
            </a:r>
            <a:br>
              <a:rPr lang="en-IN" b="1" i="0" dirty="0">
                <a:solidFill>
                  <a:srgbClr val="1B2B68"/>
                </a:solidFill>
                <a:effectLst/>
                <a:latin typeface="Circular-Bold"/>
              </a:rPr>
            </a:br>
            <a:br>
              <a:rPr lang="en-IN" dirty="0"/>
            </a:br>
            <a:endParaRPr lang="en-IN" dirty="0"/>
          </a:p>
        </p:txBody>
      </p:sp>
      <p:pic>
        <p:nvPicPr>
          <p:cNvPr id="5" name="Content Placeholder 4">
            <a:extLst>
              <a:ext uri="{FF2B5EF4-FFF2-40B4-BE49-F238E27FC236}">
                <a16:creationId xmlns:a16="http://schemas.microsoft.com/office/drawing/2014/main" id="{87E22D5F-EB1B-48CA-8079-DB26A3A7B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3996"/>
            <a:ext cx="12192000" cy="4927896"/>
          </a:xfrm>
        </p:spPr>
      </p:pic>
    </p:spTree>
    <p:extLst>
      <p:ext uri="{BB962C8B-B14F-4D97-AF65-F5344CB8AC3E}">
        <p14:creationId xmlns:p14="http://schemas.microsoft.com/office/powerpoint/2010/main" val="141896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DD48-57B8-473F-98CE-D19E469123C0}"/>
              </a:ext>
            </a:extLst>
          </p:cNvPr>
          <p:cNvSpPr>
            <a:spLocks noGrp="1"/>
          </p:cNvSpPr>
          <p:nvPr>
            <p:ph type="title"/>
          </p:nvPr>
        </p:nvSpPr>
        <p:spPr>
          <a:xfrm>
            <a:off x="2547891" y="441861"/>
            <a:ext cx="10489855" cy="1666339"/>
          </a:xfrm>
        </p:spPr>
        <p:txBody>
          <a:bodyPr>
            <a:normAutofit fontScale="90000"/>
          </a:bodyPr>
          <a:lstStyle/>
          <a:p>
            <a:br>
              <a:rPr lang="en-IN" b="1" i="0" dirty="0">
                <a:solidFill>
                  <a:srgbClr val="1B2B68"/>
                </a:solidFill>
                <a:effectLst/>
                <a:latin typeface="Circular-Bold"/>
              </a:rPr>
            </a:br>
            <a:br>
              <a:rPr lang="en-IN" b="1" i="0" dirty="0">
                <a:solidFill>
                  <a:srgbClr val="1B2B68"/>
                </a:solidFill>
                <a:effectLst/>
                <a:latin typeface="Circular-Bold"/>
              </a:rPr>
            </a:br>
            <a:r>
              <a:rPr lang="en-IN" b="1" i="0" dirty="0">
                <a:solidFill>
                  <a:srgbClr val="1B2B68"/>
                </a:solidFill>
                <a:effectLst/>
                <a:latin typeface="Circular-Bold"/>
              </a:rPr>
              <a:t>Types of research data</a:t>
            </a:r>
            <a:br>
              <a:rPr lang="en-IN" b="1" i="0" dirty="0">
                <a:solidFill>
                  <a:srgbClr val="1B2B68"/>
                </a:solidFill>
                <a:effectLst/>
                <a:latin typeface="Circular-Bold"/>
              </a:rPr>
            </a:br>
            <a:br>
              <a:rPr lang="en-IN" dirty="0"/>
            </a:br>
            <a:endParaRPr lang="en-IN" dirty="0"/>
          </a:p>
        </p:txBody>
      </p:sp>
      <p:pic>
        <p:nvPicPr>
          <p:cNvPr id="5" name="Content Placeholder 4">
            <a:extLst>
              <a:ext uri="{FF2B5EF4-FFF2-40B4-BE49-F238E27FC236}">
                <a16:creationId xmlns:a16="http://schemas.microsoft.com/office/drawing/2014/main" id="{F28B0370-BCA4-4EA3-A7B3-F00479B975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927" y="1127463"/>
            <a:ext cx="10564105" cy="4909353"/>
          </a:xfrm>
        </p:spPr>
      </p:pic>
    </p:spTree>
    <p:extLst>
      <p:ext uri="{BB962C8B-B14F-4D97-AF65-F5344CB8AC3E}">
        <p14:creationId xmlns:p14="http://schemas.microsoft.com/office/powerpoint/2010/main" val="421040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8051-747B-4193-9F42-7771A29A8DBA}"/>
              </a:ext>
            </a:extLst>
          </p:cNvPr>
          <p:cNvSpPr>
            <a:spLocks noGrp="1"/>
          </p:cNvSpPr>
          <p:nvPr>
            <p:ph type="title"/>
          </p:nvPr>
        </p:nvSpPr>
        <p:spPr>
          <a:xfrm>
            <a:off x="1066800" y="517422"/>
            <a:ext cx="10058400" cy="1450757"/>
          </a:xfrm>
        </p:spPr>
        <p:txBody>
          <a:bodyPr>
            <a:normAutofit fontScale="90000"/>
          </a:bodyPr>
          <a:lstStyle/>
          <a:p>
            <a:r>
              <a:rPr lang="en-US" b="1" i="0" dirty="0">
                <a:solidFill>
                  <a:srgbClr val="1B2B68"/>
                </a:solidFill>
                <a:effectLst/>
                <a:latin typeface="Circular-Bold"/>
              </a:rPr>
              <a:t>Types of sampling, timescale and location</a:t>
            </a:r>
            <a:br>
              <a:rPr lang="en-US" b="1" i="0" dirty="0">
                <a:solidFill>
                  <a:srgbClr val="1B2B68"/>
                </a:solidFill>
                <a:effectLst/>
                <a:latin typeface="Circular-Bold"/>
              </a:rPr>
            </a:br>
            <a:br>
              <a:rPr lang="en-US" dirty="0"/>
            </a:br>
            <a:endParaRPr lang="en-IN" dirty="0"/>
          </a:p>
        </p:txBody>
      </p:sp>
      <p:pic>
        <p:nvPicPr>
          <p:cNvPr id="5" name="Content Placeholder 4">
            <a:extLst>
              <a:ext uri="{FF2B5EF4-FFF2-40B4-BE49-F238E27FC236}">
                <a16:creationId xmlns:a16="http://schemas.microsoft.com/office/drawing/2014/main" id="{B5DFC12A-8F8F-4F31-B5DE-6C9CBC4B6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19" y="958788"/>
            <a:ext cx="11697797" cy="4882719"/>
          </a:xfrm>
        </p:spPr>
      </p:pic>
    </p:spTree>
    <p:extLst>
      <p:ext uri="{BB962C8B-B14F-4D97-AF65-F5344CB8AC3E}">
        <p14:creationId xmlns:p14="http://schemas.microsoft.com/office/powerpoint/2010/main" val="102685831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{0608564E-44D1-4665-B3C3-0BA70419AAB5}tf56160789_win32</Template>
  <TotalTime>72</TotalTime>
  <Words>135</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Bookman Old Style</vt:lpstr>
      <vt:lpstr>Calibri</vt:lpstr>
      <vt:lpstr>Circular-Bold</vt:lpstr>
      <vt:lpstr>Franklin Gothic Book</vt:lpstr>
      <vt:lpstr>Noto Sans</vt:lpstr>
      <vt:lpstr>1_RetrospectVTI</vt:lpstr>
      <vt:lpstr>Types of Research </vt:lpstr>
      <vt:lpstr>  There are many ways to categorize different types of research. The words you use to describe your research depend on your discipline and field. In general, though, the form your research design takes will be shaped by:  &gt;The type of knowledge we aim to produce &gt;The type of data we will collect and analyze &gt;The sampling methods, timescale and location of the research </vt:lpstr>
      <vt:lpstr>Table of contents </vt:lpstr>
      <vt:lpstr>Types of research aims  </vt:lpstr>
      <vt:lpstr>  Types of research data  </vt:lpstr>
      <vt:lpstr>Types of sampling, timescale and location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Research</dc:title>
  <dc:creator>IXD SARAH SHARMA</dc:creator>
  <cp:lastModifiedBy>IXD SARAH SHARMA</cp:lastModifiedBy>
  <cp:revision>7</cp:revision>
  <dcterms:created xsi:type="dcterms:W3CDTF">2021-01-01T16:34:37Z</dcterms:created>
  <dcterms:modified xsi:type="dcterms:W3CDTF">2021-01-01T17:47:47Z</dcterms:modified>
</cp:coreProperties>
</file>